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5321300" cy="75565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nva Sans" panose="020B0604020202020204" charset="0"/>
      <p:regular r:id="rId11"/>
    </p:embeddedFont>
    <p:embeddedFont>
      <p:font typeface="Canva Sans Bold" panose="020B0604020202020204" charset="0"/>
      <p:regular r:id="rId12"/>
    </p:embeddedFont>
    <p:embeddedFont>
      <p:font typeface="Lora" pitchFamily="2" charset="0"/>
      <p:regular r:id="rId13"/>
      <p:bold r:id="rId14"/>
      <p:italic r:id="rId15"/>
      <p:boldItalic r:id="rId16"/>
    </p:embeddedFont>
    <p:embeddedFont>
      <p:font typeface="Lora Bold" charset="0"/>
      <p:regular r:id="rId17"/>
    </p:embeddedFont>
    <p:embeddedFont>
      <p:font typeface="Lora Bold Italics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93" d="100"/>
          <a:sy n="93" d="100"/>
        </p:scale>
        <p:origin x="2275" y="-8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iskconvellore.com/www.krsna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hyperlink" Target="http://www.krsnaconsciouseducation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1" t="333" r="29681"/>
          <a:stretch>
            <a:fillRect/>
          </a:stretch>
        </p:blipFill>
        <p:spPr>
          <a:xfrm>
            <a:off x="0" y="0"/>
            <a:ext cx="5321300" cy="7556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3573" y="2256583"/>
            <a:ext cx="5100854" cy="378390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38377" y="2654230"/>
            <a:ext cx="2062248" cy="27829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007141">
            <a:off x="-101377" y="6511096"/>
            <a:ext cx="1078809" cy="10504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007141">
            <a:off x="18744" y="7140498"/>
            <a:ext cx="279136" cy="27180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581380" y="3477062"/>
            <a:ext cx="2550427" cy="111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A25607"/>
                </a:solidFill>
                <a:latin typeface="Lora Bold Italics"/>
              </a:rPr>
              <a:t>Srila Prabhupada Book Reading Project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alphaModFix amt="4000"/>
          </a:blip>
          <a:srcRect/>
          <a:stretch>
            <a:fillRect/>
          </a:stretch>
        </p:blipFill>
        <p:spPr>
          <a:xfrm>
            <a:off x="0" y="0"/>
            <a:ext cx="5321300" cy="794172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33501" y="194961"/>
            <a:ext cx="2616449" cy="168892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474758" y="6386713"/>
            <a:ext cx="833072" cy="115997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-5816589">
            <a:off x="4619590" y="-1814"/>
            <a:ext cx="808981" cy="71291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-5473226">
            <a:off x="-87868" y="-1814"/>
            <a:ext cx="808981" cy="7129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819513" y="6040490"/>
            <a:ext cx="1523734" cy="15237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973" t="17558" r="28873" b="1363"/>
          <a:stretch>
            <a:fillRect/>
          </a:stretch>
        </p:blipFill>
        <p:spPr>
          <a:xfrm>
            <a:off x="0" y="0"/>
            <a:ext cx="5321300" cy="7556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5000"/>
          </a:blip>
          <a:srcRect l="19358" r="10165"/>
          <a:stretch>
            <a:fillRect/>
          </a:stretch>
        </p:blipFill>
        <p:spPr>
          <a:xfrm>
            <a:off x="0" y="0"/>
            <a:ext cx="5328000" cy="7560000"/>
          </a:xfrm>
          <a:prstGeom prst="rect">
            <a:avLst/>
          </a:prstGeom>
        </p:spPr>
      </p:pic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915323"/>
              </p:ext>
            </p:extLst>
          </p:nvPr>
        </p:nvGraphicFramePr>
        <p:xfrm>
          <a:off x="6700" y="752216"/>
          <a:ext cx="5321300" cy="6804290"/>
        </p:xfrm>
        <a:graphic>
          <a:graphicData uri="http://schemas.openxmlformats.org/drawingml/2006/table">
            <a:tbl>
              <a:tblPr/>
              <a:tblGrid>
                <a:gridCol w="713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5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2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304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Lora"/>
                        </a:rPr>
                        <a:t>S.no</a:t>
                      </a:r>
                      <a:endParaRPr lang="en-US" sz="1100" dirty="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330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Reading SP book 10 times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330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 Bold"/>
                        </a:rPr>
                        <a:t>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33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304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BG  - Bhagavad Gita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304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2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SB - Srimad Bhagavatam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304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3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CC - Chaitanya Charitmrata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304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4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Basics of Bhagavad Gita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304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5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TLC – Teaching of Lord Chaitanya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304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6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The sword of knowledge 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304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7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NOD – Nectar of Devotion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304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8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NOI – Nectar of Instruction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304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9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EJO – Easy Journey to Other Planets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304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C&amp;T – Civilization &amp; Transcendence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304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11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KCT – Krsna Consciousness: The Topmost Yoga System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953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12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Krsna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6304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13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Q &amp; A – Perfect Questions &amp; Perfect Answers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6304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14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TLK – Teachings of Lord Kapila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6304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15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TQK – Teachings of Queen Kunti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6304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16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Krsna - The Reservoir of pleasure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0953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17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SSR – Science of Self-Realization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6304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18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POP – The Path of Perfection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6304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19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LCL – Life Comes from Life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96304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20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POY – The Perfection of Yoga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96304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21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BBD – Beyond Birth &amp; Death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96304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22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OWK – On the Way to Krsna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 dirty="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00" y="-34724"/>
            <a:ext cx="2660650" cy="364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35548" y="-34723"/>
            <a:ext cx="2685752" cy="36424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30449" y="451963"/>
            <a:ext cx="2847975" cy="188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FFFFFF"/>
                </a:solidFill>
                <a:latin typeface="Lora Bold"/>
              </a:rPr>
              <a:t>Srila Prabhupada Book Reading Project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973" t="17558" r="28873" b="1363"/>
          <a:stretch>
            <a:fillRect/>
          </a:stretch>
        </p:blipFill>
        <p:spPr>
          <a:xfrm>
            <a:off x="0" y="0"/>
            <a:ext cx="5321300" cy="7556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5000"/>
          </a:blip>
          <a:srcRect l="19358" r="10165"/>
          <a:stretch>
            <a:fillRect/>
          </a:stretch>
        </p:blipFill>
        <p:spPr>
          <a:xfrm>
            <a:off x="0" y="0"/>
            <a:ext cx="5328000" cy="7560000"/>
          </a:xfrm>
          <a:prstGeom prst="rect">
            <a:avLst/>
          </a:prstGeom>
        </p:spPr>
      </p:pic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683525"/>
              </p:ext>
            </p:extLst>
          </p:nvPr>
        </p:nvGraphicFramePr>
        <p:xfrm>
          <a:off x="4041" y="-3500"/>
          <a:ext cx="5328000" cy="7556509"/>
        </p:xfrm>
        <a:graphic>
          <a:graphicData uri="http://schemas.openxmlformats.org/drawingml/2006/table">
            <a:tbl>
              <a:tblPr/>
              <a:tblGrid>
                <a:gridCol w="714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8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4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45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23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RTW – Renunciation through Wisdom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45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24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KOK – Raja Vidya: The King of Knowledge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45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25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EKC – Elevation to Krsna Consciousness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45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26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TMG – The Matchless Gift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45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27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MOG – Message of Godhead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45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28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LOB – Light of Bhagavata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45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29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ISO – Sri Isopanisad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45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30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JSD – Journey of Self-Discovery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45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31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TLN – The Laws of Nature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45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32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C&amp;T – Civilization &amp; Transcendence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5022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33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KCT – Krsna Consciousness: The Topmost Yoga System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5022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34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TTP – Transcendental Teachings of Prahlad Maharaj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45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35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SC – A Second Chance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45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36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MMS – Mukunda Mala Stotra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245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37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QFL – Quest for Enlightenment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245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38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BID – Beyond Illusion &amp; Doubt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245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39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DIS – Dialectic Spiritualism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245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40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Meditation - Finding the Super Soul within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245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41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Bhakti: The Art of Eternal Love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245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42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Sri Brahma Samhita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9245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43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The Hare Krsna Challenge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9245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44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In search of the ultimate goal of life - sp docs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9245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45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Consciousness the Missing Link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9245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46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Coming Back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9245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47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Readings in Vedic Literature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 dirty="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973" t="17558" r="28873" b="1363"/>
          <a:stretch>
            <a:fillRect/>
          </a:stretch>
        </p:blipFill>
        <p:spPr>
          <a:xfrm>
            <a:off x="0" y="0"/>
            <a:ext cx="5321300" cy="7556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5000"/>
          </a:blip>
          <a:srcRect l="19358" r="10165"/>
          <a:stretch>
            <a:fillRect/>
          </a:stretch>
        </p:blipFill>
        <p:spPr>
          <a:xfrm>
            <a:off x="0" y="0"/>
            <a:ext cx="5328000" cy="7560000"/>
          </a:xfrm>
          <a:prstGeom prst="rect">
            <a:avLst/>
          </a:prstGeom>
        </p:spPr>
      </p:pic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541854"/>
              </p:ext>
            </p:extLst>
          </p:nvPr>
        </p:nvGraphicFramePr>
        <p:xfrm>
          <a:off x="0" y="0"/>
          <a:ext cx="5321300" cy="3778255"/>
        </p:xfrm>
        <a:graphic>
          <a:graphicData uri="http://schemas.openxmlformats.org/drawingml/2006/table">
            <a:tbl>
              <a:tblPr/>
              <a:tblGrid>
                <a:gridCol w="713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5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2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63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48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Preaching is the essence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63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49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Spiritual Master &amp; Disciple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63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50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The Scientific Basis of Krsna Consciousness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1-2-3-4-5-6-7-8-9-10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63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Origins Magazine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95D"/>
                          </a:solidFill>
                          <a:latin typeface="Lora Bold"/>
                        </a:rPr>
                        <a:t>Reading Once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63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Lora"/>
                        </a:rPr>
                        <a:t>BTG Magazine of Prabhupada</a:t>
                      </a:r>
                      <a:endParaRPr lang="en-US" sz="1100" dirty="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95D"/>
                          </a:solidFill>
                          <a:latin typeface="Lora Bold"/>
                        </a:rPr>
                        <a:t>Reading Once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63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SP’s Correspondence 6341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95D"/>
                          </a:solidFill>
                          <a:latin typeface="Lora Bold"/>
                        </a:rPr>
                        <a:t>Reading Once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63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SP’s Conversation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95D"/>
                          </a:solidFill>
                          <a:latin typeface="Lora Bold"/>
                        </a:rPr>
                        <a:t>Reading Once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63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SP’s all Lecture Transcripts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95D"/>
                          </a:solidFill>
                          <a:latin typeface="Lora Bold"/>
                        </a:rPr>
                        <a:t>Reading Once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63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SP Diary, Prayers, Poems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95D"/>
                          </a:solidFill>
                          <a:latin typeface="Lora Bold"/>
                        </a:rPr>
                        <a:t>Reading Once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63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Lora"/>
                        </a:rPr>
                        <a:t>Prabhupada memories by disciples</a:t>
                      </a:r>
                      <a:endParaRPr lang="en-US" sz="1100" dirty="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95D"/>
                          </a:solidFill>
                          <a:latin typeface="Lora Bold"/>
                        </a:rPr>
                        <a:t>Reading Once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63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SP Essays &amp; Articles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95D"/>
                          </a:solidFill>
                          <a:latin typeface="Lora Bold"/>
                        </a:rPr>
                        <a:t>Reading Once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63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SP Analogies Expression Jokes &amp; Stories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95D"/>
                          </a:solidFill>
                          <a:latin typeface="Lora Bold"/>
                        </a:rPr>
                        <a:t>Reading Once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63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Biographies &amp; Glorification of SP by disciples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dirty="0">
                          <a:solidFill>
                            <a:srgbClr val="FFF95D"/>
                          </a:solidFill>
                          <a:latin typeface="Lora Bold"/>
                        </a:rPr>
                        <a:t>Reading Once</a:t>
                      </a:r>
                      <a:endParaRPr lang="en-US" sz="1100" dirty="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223305"/>
              </p:ext>
            </p:extLst>
          </p:nvPr>
        </p:nvGraphicFramePr>
        <p:xfrm>
          <a:off x="53039" y="4794269"/>
          <a:ext cx="5268261" cy="2726280"/>
        </p:xfrm>
        <a:graphic>
          <a:graphicData uri="http://schemas.openxmlformats.org/drawingml/2006/table">
            <a:tbl>
              <a:tblPr/>
              <a:tblGrid>
                <a:gridCol w="706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2628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S.no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330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Reading SP book 10 times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330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 Bold"/>
                        </a:rPr>
                        <a:t>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33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628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Satsvarupa Dasa goswami books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628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2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Srutakirti pr books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628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3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Bhurijana pr books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628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4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Suhotra swami books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628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5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Bhakti Vikasa swami books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628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6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Bhakti vidya Purna swami books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628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7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Hari Sauri pr books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628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8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Acyutananda swami books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628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8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Garga muni books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Lora"/>
                        </a:rPr>
                        <a:t>1</a:t>
                      </a:r>
                      <a:endParaRPr lang="en-US" sz="1100" dirty="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57368" y="4076063"/>
            <a:ext cx="1259602" cy="24734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55650" y="4404034"/>
            <a:ext cx="3974941" cy="434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84"/>
              </a:lnSpc>
            </a:pPr>
            <a:r>
              <a:rPr lang="en-US" sz="1274" dirty="0">
                <a:solidFill>
                  <a:srgbClr val="FFFFFF"/>
                </a:solidFill>
                <a:latin typeface="Canva Sans Bold"/>
              </a:rPr>
              <a:t>Reading Acharya’s Books &amp; other Vedic Scriptures </a:t>
            </a:r>
          </a:p>
          <a:p>
            <a:pPr algn="ctr">
              <a:lnSpc>
                <a:spcPts val="1784"/>
              </a:lnSpc>
            </a:pPr>
            <a:endParaRPr lang="en-US" sz="1274" dirty="0">
              <a:solidFill>
                <a:srgbClr val="FFFFFF"/>
              </a:solidFill>
              <a:latin typeface="Canva Sa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973" t="17558" r="28873" b="1363"/>
          <a:stretch>
            <a:fillRect/>
          </a:stretch>
        </p:blipFill>
        <p:spPr>
          <a:xfrm>
            <a:off x="0" y="0"/>
            <a:ext cx="5321300" cy="7556500"/>
          </a:xfrm>
          <a:prstGeom prst="rect">
            <a:avLst/>
          </a:prstGeom>
        </p:spPr>
      </p:pic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565899"/>
              </p:ext>
            </p:extLst>
          </p:nvPr>
        </p:nvGraphicFramePr>
        <p:xfrm>
          <a:off x="0" y="-36773"/>
          <a:ext cx="5321300" cy="5306662"/>
        </p:xfrm>
        <a:graphic>
          <a:graphicData uri="http://schemas.openxmlformats.org/drawingml/2006/table">
            <a:tbl>
              <a:tblPr/>
              <a:tblGrid>
                <a:gridCol w="724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6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298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9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Giritaj swami books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298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Sivarama swami books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298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11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Vaisesikak pr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298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12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Yamuna mtj books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298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13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Indradyumna swami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298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14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Bhakti Chaitanya swami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298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15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Tamal Krsna Goswami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298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16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Jayadvaita Swami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298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17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Banu swami books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298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18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Ravindra Svaroop pr books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298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19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Other Books By Iskcon Devotees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298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20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Books By Previous Acharyas &amp; commentaries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298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21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Mahabharat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298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22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Ramayana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5 times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298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23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Sad Darshan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5 times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298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24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Sad Sandharbha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5 times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9298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25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18 puranas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5 times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9298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26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Upanishads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5 times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9298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27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Lora"/>
                        </a:rPr>
                        <a:t>Niti sastra, Dharma sastra, Subsitas etc</a:t>
                      </a:r>
                      <a:endParaRPr lang="en-US" sz="110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Lora"/>
                        </a:rPr>
                        <a:t>5 times</a:t>
                      </a:r>
                      <a:endParaRPr lang="en-US" sz="1100" dirty="0"/>
                    </a:p>
                  </a:txBody>
                  <a:tcPr marL="57150" marR="57150" marT="57150" marB="57150" anchor="ctr">
                    <a:lnL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98194" y="5369909"/>
            <a:ext cx="5156155" cy="596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</a:pPr>
            <a:r>
              <a:rPr lang="en-US" sz="899" dirty="0">
                <a:solidFill>
                  <a:srgbClr val="000000"/>
                </a:solidFill>
                <a:latin typeface="Lora Bold"/>
              </a:rPr>
              <a:t>In our life the most important project would be to read Srila </a:t>
            </a:r>
            <a:r>
              <a:rPr lang="en-US" sz="899" dirty="0" err="1">
                <a:solidFill>
                  <a:srgbClr val="000000"/>
                </a:solidFill>
                <a:latin typeface="Lora Bold"/>
              </a:rPr>
              <a:t>Prabhupada’s</a:t>
            </a:r>
            <a:r>
              <a:rPr lang="en-US" sz="899" dirty="0">
                <a:solidFill>
                  <a:srgbClr val="000000"/>
                </a:solidFill>
                <a:latin typeface="Lora Bold"/>
              </a:rPr>
              <a:t> Books &amp; Distribute it. The whole world can benefit from this one transcendental act. Keep the habit of reading 50 pages of shastras a day minimum. </a:t>
            </a:r>
          </a:p>
          <a:p>
            <a:pPr algn="ctr">
              <a:lnSpc>
                <a:spcPts val="1260"/>
              </a:lnSpc>
            </a:pPr>
            <a:endParaRPr lang="en-US" sz="899" dirty="0">
              <a:solidFill>
                <a:srgbClr val="000000"/>
              </a:solidFill>
              <a:latin typeface="Lora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63215" y="6839742"/>
            <a:ext cx="3026115" cy="676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"/>
              </a:lnSpc>
            </a:pPr>
            <a:r>
              <a:rPr lang="en-US" sz="799" dirty="0">
                <a:solidFill>
                  <a:srgbClr val="000000"/>
                </a:solidFill>
                <a:latin typeface="Canva Sans"/>
              </a:rPr>
              <a:t>For more Information </a:t>
            </a:r>
          </a:p>
          <a:p>
            <a:pPr algn="ctr">
              <a:lnSpc>
                <a:spcPts val="1119"/>
              </a:lnSpc>
            </a:pPr>
            <a:r>
              <a:rPr lang="en-US" sz="799" dirty="0">
                <a:solidFill>
                  <a:srgbClr val="000000"/>
                </a:solidFill>
                <a:latin typeface="Canva Sans"/>
              </a:rPr>
              <a:t>Connect with us </a:t>
            </a:r>
          </a:p>
          <a:p>
            <a:pPr algn="ctr">
              <a:lnSpc>
                <a:spcPts val="1119"/>
              </a:lnSpc>
            </a:pPr>
            <a:r>
              <a:rPr lang="en-US" sz="799" dirty="0" err="1">
                <a:solidFill>
                  <a:srgbClr val="000000"/>
                </a:solidFill>
                <a:latin typeface="Canva Sans"/>
              </a:rPr>
              <a:t>Iskcon</a:t>
            </a:r>
            <a:r>
              <a:rPr lang="en-US" sz="7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799" dirty="0" err="1">
                <a:solidFill>
                  <a:srgbClr val="000000"/>
                </a:solidFill>
                <a:latin typeface="Canva Sans"/>
              </a:rPr>
              <a:t>vellore</a:t>
            </a:r>
            <a:r>
              <a:rPr lang="en-US" sz="799" dirty="0">
                <a:solidFill>
                  <a:srgbClr val="000000"/>
                </a:solidFill>
                <a:latin typeface="Canva Sans"/>
              </a:rPr>
              <a:t> Sanctuary</a:t>
            </a:r>
          </a:p>
          <a:p>
            <a:pPr algn="ctr">
              <a:lnSpc>
                <a:spcPts val="1119"/>
              </a:lnSpc>
            </a:pPr>
            <a:r>
              <a:rPr lang="en-US" sz="799" dirty="0">
                <a:solidFill>
                  <a:srgbClr val="000000"/>
                </a:solidFill>
                <a:latin typeface="Canva Sans"/>
              </a:rPr>
              <a:t>www. </a:t>
            </a:r>
            <a:r>
              <a:rPr lang="en-US" sz="799" dirty="0">
                <a:solidFill>
                  <a:srgbClr val="000000"/>
                </a:solidFill>
                <a:latin typeface="Canva Sans"/>
                <a:hlinkClick r:id="rId3" tooltip="http://iskconvellore.com/www.krsna"/>
              </a:rPr>
              <a:t>Iskconvellore.com / </a:t>
            </a:r>
            <a:r>
              <a:rPr lang="en-US" sz="799" dirty="0">
                <a:solidFill>
                  <a:srgbClr val="000000"/>
                </a:solidFill>
                <a:latin typeface="Canva Sans"/>
                <a:hlinkClick r:id="rId4" tooltip="http://www.krsnaconsciouseducation.com"/>
              </a:rPr>
              <a:t>www.krsnaconsciouseducation.com</a:t>
            </a:r>
          </a:p>
          <a:p>
            <a:pPr algn="ctr">
              <a:lnSpc>
                <a:spcPts val="1120"/>
              </a:lnSpc>
            </a:pPr>
            <a:endParaRPr lang="en-US" sz="799" dirty="0">
              <a:solidFill>
                <a:srgbClr val="000000"/>
              </a:solidFill>
              <a:latin typeface="Canva Sans"/>
              <a:hlinkClick r:id="rId4" tooltip="http://www.krsnaconsciouseducation.com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t="6830" r="1454" b="7763"/>
          <a:stretch>
            <a:fillRect/>
          </a:stretch>
        </p:blipFill>
        <p:spPr>
          <a:xfrm>
            <a:off x="2368007" y="6041526"/>
            <a:ext cx="461841" cy="6187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alphaModFix amt="4000"/>
          </a:blip>
          <a:srcRect l="16852" t="5816" r="16852" b="625"/>
          <a:stretch>
            <a:fillRect/>
          </a:stretch>
        </p:blipFill>
        <p:spPr>
          <a:xfrm>
            <a:off x="-1" y="-30085"/>
            <a:ext cx="5328001" cy="75458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 t="1615" r="8857" b="4257"/>
          <a:stretch>
            <a:fillRect/>
          </a:stretch>
        </p:blipFill>
        <p:spPr>
          <a:xfrm rot="-10800000">
            <a:off x="19313" y="6864565"/>
            <a:ext cx="817139" cy="7436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1615" r="8857" b="4257"/>
          <a:stretch>
            <a:fillRect/>
          </a:stretch>
        </p:blipFill>
        <p:spPr>
          <a:xfrm rot="-10800000">
            <a:off x="4530173" y="6778801"/>
            <a:ext cx="817139" cy="7436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686</Words>
  <Application>Microsoft Office PowerPoint</Application>
  <PresentationFormat>Custom</PresentationFormat>
  <Paragraphs>268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Lora Bold</vt:lpstr>
      <vt:lpstr>Canva Sans</vt:lpstr>
      <vt:lpstr>Canva Sans Bold</vt:lpstr>
      <vt:lpstr>Lora Bold Italics</vt:lpstr>
      <vt:lpstr>Lora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</dc:title>
  <dc:creator>Saranya Subramanian</dc:creator>
  <cp:lastModifiedBy>Saranya Subramanian</cp:lastModifiedBy>
  <cp:revision>2</cp:revision>
  <dcterms:created xsi:type="dcterms:W3CDTF">2006-08-16T00:00:00Z</dcterms:created>
  <dcterms:modified xsi:type="dcterms:W3CDTF">2023-01-14T09:44:05Z</dcterms:modified>
  <dc:identifier>DAFXVkar9N4</dc:identifier>
</cp:coreProperties>
</file>